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0.xml" ContentType="application/vnd.openxmlformats-officedocument.presentationml.notesSlid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8" r:id="rId2"/>
    <p:sldId id="259" r:id="rId3"/>
    <p:sldId id="260" r:id="rId4"/>
    <p:sldId id="261" r:id="rId5"/>
    <p:sldId id="262" r:id="rId6"/>
    <p:sldId id="264" r:id="rId7"/>
    <p:sldId id="265" r:id="rId8"/>
    <p:sldId id="389" r:id="rId9"/>
    <p:sldId id="374" r:id="rId10"/>
    <p:sldId id="390" r:id="rId11"/>
    <p:sldId id="428" r:id="rId12"/>
    <p:sldId id="302" r:id="rId13"/>
    <p:sldId id="295" r:id="rId14"/>
    <p:sldId id="376" r:id="rId15"/>
    <p:sldId id="400" r:id="rId16"/>
    <p:sldId id="391" r:id="rId17"/>
    <p:sldId id="429" r:id="rId18"/>
    <p:sldId id="381" r:id="rId19"/>
    <p:sldId id="393" r:id="rId20"/>
    <p:sldId id="397" r:id="rId21"/>
    <p:sldId id="430" r:id="rId22"/>
    <p:sldId id="396" r:id="rId23"/>
    <p:sldId id="292" r:id="rId2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velace, Kent" initials="LK" lastIdx="1" clrIdx="0">
    <p:extLst>
      <p:ext uri="{19B8F6BF-5375-455C-9EA6-DF929625EA0E}">
        <p15:presenceInfo xmlns:p15="http://schemas.microsoft.com/office/powerpoint/2012/main" userId="S::kent.lovelace@ndus.edu::95cf0867-bdb1-42ee-a7fe-b35360d5ac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9110" autoAdjust="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21293866044522"/>
          <c:y val="0.1440968474554476"/>
          <c:w val="0.64454274812870616"/>
          <c:h val="0.7439378094783364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 Certificates Issued</c:v>
                </c:pt>
              </c:strCache>
            </c:strRef>
          </c:tx>
          <c:marker>
            <c:symbol val="none"/>
          </c:marker>
          <c:trendline>
            <c:spPr>
              <a:ln w="25400">
                <a:solidFill>
                  <a:srgbClr val="FF0000"/>
                </a:solidFill>
              </a:ln>
            </c:spPr>
            <c:trendlineType val="linear"/>
            <c:forward val="2"/>
            <c:dispRSqr val="0"/>
            <c:dispEq val="0"/>
          </c:trendline>
          <c:cat>
            <c:strRef>
              <c:f>Sheet1!$A$2:$A$21</c:f>
              <c:strCache>
                <c:ptCount val="20"/>
                <c:pt idx="0">
                  <c:v>05</c:v>
                </c:pt>
                <c:pt idx="1">
                  <c:v>06</c:v>
                </c:pt>
                <c:pt idx="2">
                  <c:v>07</c:v>
                </c:pt>
                <c:pt idx="3">
                  <c:v>08</c:v>
                </c:pt>
                <c:pt idx="4">
                  <c:v>09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18</c:v>
                </c:pt>
                <c:pt idx="14">
                  <c:v>19</c:v>
                </c:pt>
                <c:pt idx="15">
                  <c:v>20</c:v>
                </c:pt>
                <c:pt idx="16">
                  <c:v>21</c:v>
                </c:pt>
                <c:pt idx="17">
                  <c:v>22</c:v>
                </c:pt>
                <c:pt idx="18">
                  <c:v>23</c:v>
                </c:pt>
                <c:pt idx="19">
                  <c:v>24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54922</c:v>
                </c:pt>
                <c:pt idx="1">
                  <c:v>63698</c:v>
                </c:pt>
                <c:pt idx="2">
                  <c:v>69265</c:v>
                </c:pt>
                <c:pt idx="3">
                  <c:v>63468</c:v>
                </c:pt>
                <c:pt idx="4">
                  <c:v>57084</c:v>
                </c:pt>
                <c:pt idx="5">
                  <c:v>56008</c:v>
                </c:pt>
                <c:pt idx="6">
                  <c:v>57168</c:v>
                </c:pt>
                <c:pt idx="7">
                  <c:v>56348</c:v>
                </c:pt>
                <c:pt idx="8">
                  <c:v>49566</c:v>
                </c:pt>
                <c:pt idx="9">
                  <c:v>49261</c:v>
                </c:pt>
                <c:pt idx="10">
                  <c:v>49026</c:v>
                </c:pt>
                <c:pt idx="11">
                  <c:v>36712</c:v>
                </c:pt>
                <c:pt idx="12">
                  <c:v>38401</c:v>
                </c:pt>
                <c:pt idx="13">
                  <c:v>45354</c:v>
                </c:pt>
                <c:pt idx="14">
                  <c:v>48477</c:v>
                </c:pt>
                <c:pt idx="15">
                  <c:v>49933</c:v>
                </c:pt>
                <c:pt idx="16">
                  <c:v>50874</c:v>
                </c:pt>
                <c:pt idx="17">
                  <c:v>56169</c:v>
                </c:pt>
                <c:pt idx="18">
                  <c:v>69503</c:v>
                </c:pt>
                <c:pt idx="19">
                  <c:v>61353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EF7-4B66-9867-7C81B6B6C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439616"/>
        <c:axId val="46757504"/>
      </c:lineChart>
      <c:catAx>
        <c:axId val="51439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6757504"/>
        <c:crosses val="autoZero"/>
        <c:auto val="1"/>
        <c:lblAlgn val="ctr"/>
        <c:lblOffset val="100"/>
        <c:noMultiLvlLbl val="0"/>
      </c:catAx>
      <c:valAx>
        <c:axId val="467575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1439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149642752989209"/>
          <c:y val="0.41068983551124921"/>
          <c:w val="0.24924431321084864"/>
          <c:h val="0.2778555635563083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N=(252)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6072506561679796"/>
          <c:y val="0.11990177560002148"/>
          <c:w val="0.5743598716827063"/>
          <c:h val="0.725287413971347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Fits Career Goal Completely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Airline Pilot</c:v>
                </c:pt>
                <c:pt idx="1">
                  <c:v>Air Cargo Pilot</c:v>
                </c:pt>
                <c:pt idx="2">
                  <c:v>Corporate Pilot</c:v>
                </c:pt>
                <c:pt idx="3">
                  <c:v>Military Pilot</c:v>
                </c:pt>
                <c:pt idx="4">
                  <c:v>Professional CFI</c:v>
                </c:pt>
                <c:pt idx="5">
                  <c:v>Fractional Pilot</c:v>
                </c:pt>
                <c:pt idx="6">
                  <c:v>Spray Pilot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181</c:v>
                </c:pt>
                <c:pt idx="1">
                  <c:v>76</c:v>
                </c:pt>
                <c:pt idx="2">
                  <c:v>75</c:v>
                </c:pt>
                <c:pt idx="3">
                  <c:v>27</c:v>
                </c:pt>
                <c:pt idx="4">
                  <c:v>24</c:v>
                </c:pt>
                <c:pt idx="5">
                  <c:v>37</c:v>
                </c:pt>
                <c:pt idx="6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A4-4BFF-8238-03F2866297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99995919"/>
        <c:axId val="1000004239"/>
      </c:barChart>
      <c:catAx>
        <c:axId val="9999959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0004239"/>
        <c:crosses val="autoZero"/>
        <c:auto val="1"/>
        <c:lblAlgn val="ctr"/>
        <c:lblOffset val="100"/>
        <c:noMultiLvlLbl val="0"/>
      </c:catAx>
      <c:valAx>
        <c:axId val="10000042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9995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N=(221)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6072506561679796"/>
          <c:y val="0.11990177560002148"/>
          <c:w val="0.5743598716827063"/>
          <c:h val="0.725287413971347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Mean (1-4 scale)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Professional CFI</c:v>
                </c:pt>
                <c:pt idx="1">
                  <c:v>Airline Pilot</c:v>
                </c:pt>
                <c:pt idx="2">
                  <c:v>Regional Pilot</c:v>
                </c:pt>
                <c:pt idx="3">
                  <c:v>Military Pilot</c:v>
                </c:pt>
                <c:pt idx="4">
                  <c:v>Air Cargo Pilot</c:v>
                </c:pt>
                <c:pt idx="5">
                  <c:v>Ultra Low Cost Pilot</c:v>
                </c:pt>
                <c:pt idx="6">
                  <c:v>Corporate Pilot</c:v>
                </c:pt>
                <c:pt idx="7">
                  <c:v>Cargo Pilot (Part 135)</c:v>
                </c:pt>
                <c:pt idx="8">
                  <c:v>Spray Pilot</c:v>
                </c:pt>
                <c:pt idx="9">
                  <c:v>Fractional Pilot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3.5</c:v>
                </c:pt>
                <c:pt idx="1">
                  <c:v>3.45</c:v>
                </c:pt>
                <c:pt idx="2">
                  <c:v>3.41</c:v>
                </c:pt>
                <c:pt idx="3">
                  <c:v>3.33</c:v>
                </c:pt>
                <c:pt idx="4">
                  <c:v>3.32</c:v>
                </c:pt>
                <c:pt idx="5">
                  <c:v>3.13</c:v>
                </c:pt>
                <c:pt idx="6">
                  <c:v>3.12</c:v>
                </c:pt>
                <c:pt idx="7">
                  <c:v>3.12</c:v>
                </c:pt>
                <c:pt idx="8">
                  <c:v>3.1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23-4E5B-A437-A574B0165A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99995919"/>
        <c:axId val="1000004239"/>
      </c:barChart>
      <c:catAx>
        <c:axId val="9999959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0004239"/>
        <c:crosses val="autoZero"/>
        <c:auto val="1"/>
        <c:lblAlgn val="ctr"/>
        <c:lblOffset val="100"/>
        <c:noMultiLvlLbl val="0"/>
      </c:catAx>
      <c:valAx>
        <c:axId val="10000042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9995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N=(236)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6072506561679796"/>
          <c:y val="0.11990177560002148"/>
          <c:w val="0.5743598716827063"/>
          <c:h val="0.725287413971347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Interested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Regional Airline Pilot</c:v>
                </c:pt>
                <c:pt idx="1">
                  <c:v>Ultra Low Cost Carrier</c:v>
                </c:pt>
                <c:pt idx="2">
                  <c:v>Air Cargo Pilot</c:v>
                </c:pt>
                <c:pt idx="3">
                  <c:v>Fractional Pilot</c:v>
                </c:pt>
                <c:pt idx="4">
                  <c:v>Spray Pilot</c:v>
                </c:pt>
                <c:pt idx="5">
                  <c:v>Corporate Pilot</c:v>
                </c:pt>
                <c:pt idx="6">
                  <c:v>Military Pilot</c:v>
                </c:pt>
                <c:pt idx="7">
                  <c:v>CFI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173</c:v>
                </c:pt>
                <c:pt idx="1">
                  <c:v>87</c:v>
                </c:pt>
                <c:pt idx="2">
                  <c:v>71</c:v>
                </c:pt>
                <c:pt idx="3">
                  <c:v>54</c:v>
                </c:pt>
                <c:pt idx="4">
                  <c:v>39</c:v>
                </c:pt>
                <c:pt idx="5">
                  <c:v>85</c:v>
                </c:pt>
                <c:pt idx="6">
                  <c:v>37</c:v>
                </c:pt>
                <c:pt idx="7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A4-4BFF-8238-03F2866297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99995919"/>
        <c:axId val="1000004239"/>
      </c:barChart>
      <c:catAx>
        <c:axId val="9999959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0004239"/>
        <c:crosses val="autoZero"/>
        <c:auto val="1"/>
        <c:lblAlgn val="ctr"/>
        <c:lblOffset val="100"/>
        <c:noMultiLvlLbl val="0"/>
      </c:catAx>
      <c:valAx>
        <c:axId val="10000042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9995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N=(231)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6072506561679796"/>
          <c:y val="0.11990177560002148"/>
          <c:w val="0.5743598716827063"/>
          <c:h val="0.725287413971347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Pilot union contract</c:v>
                </c:pt>
                <c:pt idx="1">
                  <c:v>Active recruitment with regular visits</c:v>
                </c:pt>
                <c:pt idx="2">
                  <c:v>Type of aircraft</c:v>
                </c:pt>
                <c:pt idx="3">
                  <c:v>Recommendation of a friend</c:v>
                </c:pt>
                <c:pt idx="4">
                  <c:v>Pathway between U and major</c:v>
                </c:pt>
                <c:pt idx="5">
                  <c:v>Captain upgrade time</c:v>
                </c:pt>
                <c:pt idx="6">
                  <c:v>Guaranteed flow to major</c:v>
                </c:pt>
                <c:pt idx="7">
                  <c:v>Pay incentives (bonuses)</c:v>
                </c:pt>
                <c:pt idx="8">
                  <c:v>Good safety record</c:v>
                </c:pt>
                <c:pt idx="9">
                  <c:v>Crew base locations</c:v>
                </c:pt>
                <c:pt idx="10">
                  <c:v>Hourly pay rate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103</c:v>
                </c:pt>
                <c:pt idx="1">
                  <c:v>117</c:v>
                </c:pt>
                <c:pt idx="2">
                  <c:v>99</c:v>
                </c:pt>
                <c:pt idx="3">
                  <c:v>127</c:v>
                </c:pt>
                <c:pt idx="4">
                  <c:v>161</c:v>
                </c:pt>
                <c:pt idx="5">
                  <c:v>138</c:v>
                </c:pt>
                <c:pt idx="6">
                  <c:v>171</c:v>
                </c:pt>
                <c:pt idx="7">
                  <c:v>176</c:v>
                </c:pt>
                <c:pt idx="8">
                  <c:v>165</c:v>
                </c:pt>
                <c:pt idx="9">
                  <c:v>170</c:v>
                </c:pt>
                <c:pt idx="10">
                  <c:v>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A4-4BFF-8238-03F2866297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99995919"/>
        <c:axId val="1000004239"/>
      </c:barChart>
      <c:catAx>
        <c:axId val="9999959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0004239"/>
        <c:crosses val="autoZero"/>
        <c:auto val="0"/>
        <c:lblAlgn val="ctr"/>
        <c:lblOffset val="100"/>
        <c:noMultiLvlLbl val="0"/>
      </c:catAx>
      <c:valAx>
        <c:axId val="10000042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Some form of agreement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9995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N=(223)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6072506561679796"/>
          <c:y val="0.11990177560002148"/>
          <c:w val="0.5743598716827063"/>
          <c:h val="0.725287413971347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CFI safer than regional air cargo</c:v>
                </c:pt>
                <c:pt idx="1">
                  <c:v>Regional cargo would improve skills more than CFI</c:v>
                </c:pt>
                <c:pt idx="2">
                  <c:v>Easiest path (CFI where I gained certificates)</c:v>
                </c:pt>
                <c:pt idx="3">
                  <c:v>Anything but CFI to build time</c:v>
                </c:pt>
                <c:pt idx="4">
                  <c:v>Prefer PIC with regional air cargo to CFI</c:v>
                </c:pt>
                <c:pt idx="5">
                  <c:v>Regional cargo would improve marketability</c:v>
                </c:pt>
                <c:pt idx="6">
                  <c:v>Regional cargo would improve skills 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</c:v>
                </c:pt>
                <c:pt idx="1">
                  <c:v>63</c:v>
                </c:pt>
                <c:pt idx="2">
                  <c:v>106</c:v>
                </c:pt>
                <c:pt idx="3">
                  <c:v>115</c:v>
                </c:pt>
                <c:pt idx="4">
                  <c:v>131</c:v>
                </c:pt>
                <c:pt idx="5">
                  <c:v>136</c:v>
                </c:pt>
                <c:pt idx="6">
                  <c:v>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A4-4BFF-8238-03F2866297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99995919"/>
        <c:axId val="1000004239"/>
      </c:barChart>
      <c:catAx>
        <c:axId val="9999959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0004239"/>
        <c:crosses val="autoZero"/>
        <c:auto val="0"/>
        <c:lblAlgn val="ctr"/>
        <c:lblOffset val="100"/>
        <c:noMultiLvlLbl val="0"/>
      </c:catAx>
      <c:valAx>
        <c:axId val="10000042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Agree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9995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21293866044522"/>
          <c:y val="0.1440968474554476"/>
          <c:w val="0.64454274812870616"/>
          <c:h val="0.7439378094783364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Private Certificates Issued</c:v>
                </c:pt>
              </c:strCache>
            </c:strRef>
          </c:tx>
          <c:marker>
            <c:symbol val="none"/>
          </c:marker>
          <c:trendline>
            <c:spPr>
              <a:ln w="25400">
                <a:solidFill>
                  <a:srgbClr val="FF0000"/>
                </a:solidFill>
              </a:ln>
            </c:spPr>
            <c:trendlineType val="linear"/>
            <c:forward val="2"/>
            <c:dispRSqr val="0"/>
            <c:dispEq val="0"/>
          </c:trendline>
          <c:cat>
            <c:strRef>
              <c:f>Sheet1!$A$3:$A$21</c:f>
              <c:strCache>
                <c:ptCount val="19"/>
                <c:pt idx="0">
                  <c:v>06</c:v>
                </c:pt>
                <c:pt idx="1">
                  <c:v>07</c:v>
                </c:pt>
                <c:pt idx="2">
                  <c:v>08</c:v>
                </c:pt>
                <c:pt idx="3">
                  <c:v>09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</c:strCache>
            </c:strRef>
          </c:cat>
          <c:val>
            <c:numRef>
              <c:f>Sheet1!$B$3:$B$21</c:f>
              <c:numCache>
                <c:formatCode>General</c:formatCode>
                <c:ptCount val="19"/>
                <c:pt idx="0">
                  <c:v>20217</c:v>
                </c:pt>
                <c:pt idx="1">
                  <c:v>20299</c:v>
                </c:pt>
                <c:pt idx="2">
                  <c:v>19052</c:v>
                </c:pt>
                <c:pt idx="3">
                  <c:v>19893</c:v>
                </c:pt>
                <c:pt idx="4">
                  <c:v>14977</c:v>
                </c:pt>
                <c:pt idx="5">
                  <c:v>16802</c:v>
                </c:pt>
                <c:pt idx="6">
                  <c:v>16571</c:v>
                </c:pt>
                <c:pt idx="7">
                  <c:v>15776</c:v>
                </c:pt>
                <c:pt idx="8">
                  <c:v>17795</c:v>
                </c:pt>
                <c:pt idx="9">
                  <c:v>16473</c:v>
                </c:pt>
                <c:pt idx="10">
                  <c:v>17082</c:v>
                </c:pt>
                <c:pt idx="11">
                  <c:v>17752</c:v>
                </c:pt>
                <c:pt idx="12">
                  <c:v>20730</c:v>
                </c:pt>
                <c:pt idx="13">
                  <c:v>23756</c:v>
                </c:pt>
                <c:pt idx="14">
                  <c:v>24155</c:v>
                </c:pt>
                <c:pt idx="15">
                  <c:v>22551</c:v>
                </c:pt>
                <c:pt idx="16">
                  <c:v>24405</c:v>
                </c:pt>
                <c:pt idx="17">
                  <c:v>31950</c:v>
                </c:pt>
                <c:pt idx="18">
                  <c:v>30968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BA-432E-9A16-9259A20B60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063936"/>
        <c:axId val="42319872"/>
      </c:lineChart>
      <c:catAx>
        <c:axId val="33063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319872"/>
        <c:crosses val="autoZero"/>
        <c:auto val="1"/>
        <c:lblAlgn val="ctr"/>
        <c:lblOffset val="100"/>
        <c:noMultiLvlLbl val="0"/>
      </c:catAx>
      <c:valAx>
        <c:axId val="42319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063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149642752989209"/>
          <c:y val="0.41068983551124921"/>
          <c:w val="0.24924431321084864"/>
          <c:h val="0.2778555635563083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71440732070653"/>
          <c:y val="0.13567874947276415"/>
          <c:w val="0.64454274812870616"/>
          <c:h val="0.7439378094783364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Comm. Certificates Issued</c:v>
                </c:pt>
              </c:strCache>
            </c:strRef>
          </c:tx>
          <c:marker>
            <c:symbol val="none"/>
          </c:marker>
          <c:trendline>
            <c:spPr>
              <a:ln w="25400">
                <a:solidFill>
                  <a:srgbClr val="FF0000"/>
                </a:solidFill>
              </a:ln>
            </c:spPr>
            <c:trendlineType val="linear"/>
            <c:forward val="2"/>
            <c:dispRSqr val="0"/>
            <c:dispEq val="0"/>
          </c:trendline>
          <c:cat>
            <c:strRef>
              <c:f>Sheet1!$A$2:$A$21</c:f>
              <c:strCache>
                <c:ptCount val="20"/>
                <c:pt idx="0">
                  <c:v>05</c:v>
                </c:pt>
                <c:pt idx="1">
                  <c:v>06</c:v>
                </c:pt>
                <c:pt idx="2">
                  <c:v>07</c:v>
                </c:pt>
                <c:pt idx="3">
                  <c:v>08</c:v>
                </c:pt>
                <c:pt idx="4">
                  <c:v>09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18</c:v>
                </c:pt>
                <c:pt idx="14">
                  <c:v>19</c:v>
                </c:pt>
                <c:pt idx="15">
                  <c:v>20</c:v>
                </c:pt>
                <c:pt idx="16">
                  <c:v>21</c:v>
                </c:pt>
                <c:pt idx="17">
                  <c:v>22</c:v>
                </c:pt>
                <c:pt idx="18">
                  <c:v>23</c:v>
                </c:pt>
                <c:pt idx="19">
                  <c:v>24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8834</c:v>
                </c:pt>
                <c:pt idx="1">
                  <c:v>8687</c:v>
                </c:pt>
                <c:pt idx="2">
                  <c:v>9138</c:v>
                </c:pt>
                <c:pt idx="3">
                  <c:v>10595</c:v>
                </c:pt>
                <c:pt idx="4">
                  <c:v>11350</c:v>
                </c:pt>
                <c:pt idx="5">
                  <c:v>8056</c:v>
                </c:pt>
                <c:pt idx="6">
                  <c:v>8559</c:v>
                </c:pt>
                <c:pt idx="7">
                  <c:v>8651</c:v>
                </c:pt>
                <c:pt idx="8">
                  <c:v>8140</c:v>
                </c:pt>
                <c:pt idx="9">
                  <c:v>9803</c:v>
                </c:pt>
                <c:pt idx="10">
                  <c:v>9211</c:v>
                </c:pt>
                <c:pt idx="11">
                  <c:v>10191</c:v>
                </c:pt>
                <c:pt idx="12">
                  <c:v>10506</c:v>
                </c:pt>
                <c:pt idx="13">
                  <c:v>12198</c:v>
                </c:pt>
                <c:pt idx="14">
                  <c:v>14179</c:v>
                </c:pt>
                <c:pt idx="15">
                  <c:v>14442</c:v>
                </c:pt>
                <c:pt idx="16">
                  <c:v>12771</c:v>
                </c:pt>
                <c:pt idx="17">
                  <c:v>13715</c:v>
                </c:pt>
                <c:pt idx="18">
                  <c:v>17974</c:v>
                </c:pt>
                <c:pt idx="19">
                  <c:v>17744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23-4EFD-93E8-3AD79B7CD0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071616"/>
        <c:axId val="42322176"/>
      </c:lineChart>
      <c:catAx>
        <c:axId val="33071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322176"/>
        <c:crosses val="autoZero"/>
        <c:auto val="1"/>
        <c:lblAlgn val="ctr"/>
        <c:lblOffset val="100"/>
        <c:noMultiLvlLbl val="0"/>
      </c:catAx>
      <c:valAx>
        <c:axId val="42322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071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149642752989209"/>
          <c:y val="0.41068983551124921"/>
          <c:w val="0.24924431321084864"/>
          <c:h val="0.2778555635563083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21293866044522"/>
          <c:y val="0.1440968474554476"/>
          <c:w val="0.64454274812870616"/>
          <c:h val="0.7439378094783364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ATP Certificates Issued</c:v>
                </c:pt>
              </c:strCache>
            </c:strRef>
          </c:tx>
          <c:marker>
            <c:symbol val="none"/>
          </c:marker>
          <c:trendline>
            <c:spPr>
              <a:ln w="25400">
                <a:solidFill>
                  <a:srgbClr val="FF0000"/>
                </a:solidFill>
              </a:ln>
            </c:spPr>
            <c:trendlineType val="linear"/>
            <c:forward val="2"/>
            <c:dispRSqr val="0"/>
            <c:dispEq val="0"/>
          </c:trendline>
          <c:cat>
            <c:strRef>
              <c:f>Sheet1!$A$2:$A$21</c:f>
              <c:strCache>
                <c:ptCount val="20"/>
                <c:pt idx="0">
                  <c:v>05</c:v>
                </c:pt>
                <c:pt idx="1">
                  <c:v>06</c:v>
                </c:pt>
                <c:pt idx="2">
                  <c:v>07</c:v>
                </c:pt>
                <c:pt idx="3">
                  <c:v>08</c:v>
                </c:pt>
                <c:pt idx="4">
                  <c:v>09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18</c:v>
                </c:pt>
                <c:pt idx="14">
                  <c:v>19</c:v>
                </c:pt>
                <c:pt idx="15">
                  <c:v>20</c:v>
                </c:pt>
                <c:pt idx="16">
                  <c:v>21</c:v>
                </c:pt>
                <c:pt idx="17">
                  <c:v>22</c:v>
                </c:pt>
                <c:pt idx="18">
                  <c:v>23</c:v>
                </c:pt>
                <c:pt idx="19">
                  <c:v>24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4750</c:v>
                </c:pt>
                <c:pt idx="1">
                  <c:v>4748</c:v>
                </c:pt>
                <c:pt idx="2">
                  <c:v>5918</c:v>
                </c:pt>
                <c:pt idx="3">
                  <c:v>5204</c:v>
                </c:pt>
                <c:pt idx="4">
                  <c:v>3113</c:v>
                </c:pt>
                <c:pt idx="5">
                  <c:v>3072</c:v>
                </c:pt>
                <c:pt idx="6">
                  <c:v>4677</c:v>
                </c:pt>
                <c:pt idx="7">
                  <c:v>6396</c:v>
                </c:pt>
                <c:pt idx="8">
                  <c:v>8646</c:v>
                </c:pt>
                <c:pt idx="9">
                  <c:v>7749</c:v>
                </c:pt>
                <c:pt idx="10">
                  <c:v>6544</c:v>
                </c:pt>
                <c:pt idx="11">
                  <c:v>9520</c:v>
                </c:pt>
                <c:pt idx="12">
                  <c:v>4449</c:v>
                </c:pt>
                <c:pt idx="13">
                  <c:v>5795</c:v>
                </c:pt>
                <c:pt idx="14">
                  <c:v>6690</c:v>
                </c:pt>
                <c:pt idx="15">
                  <c:v>4056</c:v>
                </c:pt>
                <c:pt idx="16">
                  <c:v>5020</c:v>
                </c:pt>
                <c:pt idx="17">
                  <c:v>9588</c:v>
                </c:pt>
                <c:pt idx="18">
                  <c:v>11218</c:v>
                </c:pt>
                <c:pt idx="19">
                  <c:v>9513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1CD-4285-A30D-16AD6F04DA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178560"/>
        <c:axId val="42327360"/>
      </c:lineChart>
      <c:catAx>
        <c:axId val="34178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327360"/>
        <c:crosses val="autoZero"/>
        <c:auto val="1"/>
        <c:lblAlgn val="ctr"/>
        <c:lblOffset val="100"/>
        <c:noMultiLvlLbl val="0"/>
      </c:catAx>
      <c:valAx>
        <c:axId val="42327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1785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149642752989209"/>
          <c:y val="0.41068983551124921"/>
          <c:w val="0.24924431321084864"/>
          <c:h val="0.2778555635563083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CFI Certificates Issued</c:v>
                </c:pt>
              </c:strCache>
            </c:strRef>
          </c:tx>
          <c:marker>
            <c:symbol val="none"/>
          </c:marker>
          <c:trendline>
            <c:spPr>
              <a:ln w="25400">
                <a:solidFill>
                  <a:srgbClr val="FF0000"/>
                </a:solidFill>
              </a:ln>
            </c:spPr>
            <c:trendlineType val="linear"/>
            <c:forward val="2"/>
            <c:dispRSqr val="0"/>
            <c:dispEq val="0"/>
          </c:trendline>
          <c:cat>
            <c:strRef>
              <c:f>Sheet1!$A$2:$A$21</c:f>
              <c:strCache>
                <c:ptCount val="20"/>
                <c:pt idx="0">
                  <c:v>05</c:v>
                </c:pt>
                <c:pt idx="1">
                  <c:v>06</c:v>
                </c:pt>
                <c:pt idx="2">
                  <c:v>07</c:v>
                </c:pt>
                <c:pt idx="3">
                  <c:v>08</c:v>
                </c:pt>
                <c:pt idx="4">
                  <c:v>09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18</c:v>
                </c:pt>
                <c:pt idx="14">
                  <c:v>19</c:v>
                </c:pt>
                <c:pt idx="15">
                  <c:v>20</c:v>
                </c:pt>
                <c:pt idx="16">
                  <c:v>21</c:v>
                </c:pt>
                <c:pt idx="17">
                  <c:v>22</c:v>
                </c:pt>
                <c:pt idx="18">
                  <c:v>23</c:v>
                </c:pt>
                <c:pt idx="19">
                  <c:v>24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3654</c:v>
                </c:pt>
                <c:pt idx="1">
                  <c:v>4506</c:v>
                </c:pt>
                <c:pt idx="2">
                  <c:v>4667</c:v>
                </c:pt>
                <c:pt idx="3">
                  <c:v>4415</c:v>
                </c:pt>
                <c:pt idx="4">
                  <c:v>4384</c:v>
                </c:pt>
                <c:pt idx="5">
                  <c:v>4486</c:v>
                </c:pt>
                <c:pt idx="6">
                  <c:v>4097</c:v>
                </c:pt>
                <c:pt idx="7">
                  <c:v>4116</c:v>
                </c:pt>
                <c:pt idx="8">
                  <c:v>3723</c:v>
                </c:pt>
                <c:pt idx="9">
                  <c:v>4987</c:v>
                </c:pt>
                <c:pt idx="10">
                  <c:v>4544</c:v>
                </c:pt>
                <c:pt idx="11">
                  <c:v>5043</c:v>
                </c:pt>
                <c:pt idx="12">
                  <c:v>5310</c:v>
                </c:pt>
                <c:pt idx="13">
                  <c:v>6237</c:v>
                </c:pt>
                <c:pt idx="14">
                  <c:v>7973</c:v>
                </c:pt>
                <c:pt idx="15">
                  <c:v>7668</c:v>
                </c:pt>
                <c:pt idx="16">
                  <c:v>7759</c:v>
                </c:pt>
                <c:pt idx="17">
                  <c:v>8364</c:v>
                </c:pt>
                <c:pt idx="18">
                  <c:v>11337</c:v>
                </c:pt>
                <c:pt idx="19">
                  <c:v>11444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D3-4E0E-A0D2-5B2B0692E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179072"/>
        <c:axId val="67937984"/>
      </c:lineChart>
      <c:catAx>
        <c:axId val="34179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7937984"/>
        <c:crosses val="autoZero"/>
        <c:auto val="1"/>
        <c:lblAlgn val="ctr"/>
        <c:lblOffset val="100"/>
        <c:noMultiLvlLbl val="0"/>
      </c:catAx>
      <c:valAx>
        <c:axId val="67937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1790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Total CFI's</c:v>
                </c:pt>
                <c:pt idx="1">
                  <c:v>CFIs with Medical</c:v>
                </c:pt>
                <c:pt idx="2">
                  <c:v>Active CFI's with 1 Rec. Endorsement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121270</c:v>
                </c:pt>
                <c:pt idx="1">
                  <c:v>83779</c:v>
                </c:pt>
                <c:pt idx="2">
                  <c:v>19001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4-4260-A782-A29CFB56FC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Total CFI's</c:v>
                </c:pt>
                <c:pt idx="1">
                  <c:v>CFIs with Medical</c:v>
                </c:pt>
                <c:pt idx="2">
                  <c:v>Active CFI's with 1 Rec. Endorsement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125075</c:v>
                </c:pt>
                <c:pt idx="1">
                  <c:v>91240</c:v>
                </c:pt>
                <c:pt idx="2">
                  <c:v>20211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F2-4F10-A47F-4BD0794BAE9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Total CFI's</c:v>
                </c:pt>
                <c:pt idx="1">
                  <c:v>CFIs with Medical</c:v>
                </c:pt>
                <c:pt idx="2">
                  <c:v>Active CFI's with 1 Rec. Endorsement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#,##0">
                  <c:v>131577</c:v>
                </c:pt>
                <c:pt idx="1">
                  <c:v>93567</c:v>
                </c:pt>
                <c:pt idx="2">
                  <c:v>22251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72-41B0-9324-33645D4B698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Total CFI's</c:v>
                </c:pt>
                <c:pt idx="1">
                  <c:v>CFIs with Medical</c:v>
                </c:pt>
                <c:pt idx="2">
                  <c:v>Active CFI's with 1 Rec. Endorsement</c:v>
                </c:pt>
              </c:strCache>
            </c:strRef>
          </c:cat>
          <c:val>
            <c:numRef>
              <c:f>Sheet1!$E$2:$E$4</c:f>
              <c:numCache>
                <c:formatCode>#,##0</c:formatCode>
                <c:ptCount val="3"/>
                <c:pt idx="0">
                  <c:v>138127</c:v>
                </c:pt>
                <c:pt idx="1">
                  <c:v>99825</c:v>
                </c:pt>
                <c:pt idx="2">
                  <c:v>23953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E6-472F-8248-AD6424F65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4246287"/>
        <c:axId val="834248367"/>
      </c:barChart>
      <c:catAx>
        <c:axId val="8342462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248367"/>
        <c:crosses val="autoZero"/>
        <c:auto val="1"/>
        <c:lblAlgn val="ctr"/>
        <c:lblOffset val="100"/>
        <c:noMultiLvlLbl val="0"/>
      </c:catAx>
      <c:valAx>
        <c:axId val="8342483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2462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ATP</c:v>
                </c:pt>
                <c:pt idx="1">
                  <c:v>Commercial</c:v>
                </c:pt>
                <c:pt idx="2">
                  <c:v>Private</c:v>
                </c:pt>
                <c:pt idx="3">
                  <c:v>Student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158977</c:v>
                </c:pt>
                <c:pt idx="1">
                  <c:v>96644</c:v>
                </c:pt>
                <c:pt idx="2">
                  <c:v>159823</c:v>
                </c:pt>
                <c:pt idx="3">
                  <c:v>222229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19-4A48-8046-28CF9615BC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Non-USA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ATP</c:v>
                </c:pt>
                <c:pt idx="1">
                  <c:v>Commercial</c:v>
                </c:pt>
                <c:pt idx="2">
                  <c:v>Private</c:v>
                </c:pt>
                <c:pt idx="3">
                  <c:v>Student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11455</c:v>
                </c:pt>
                <c:pt idx="1">
                  <c:v>23009</c:v>
                </c:pt>
                <c:pt idx="2">
                  <c:v>13961</c:v>
                </c:pt>
                <c:pt idx="3">
                  <c:v>28053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19-4A48-8046-28CF9615B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2002175"/>
        <c:axId val="332001343"/>
      </c:barChart>
      <c:catAx>
        <c:axId val="332002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2001343"/>
        <c:crosses val="autoZero"/>
        <c:auto val="1"/>
        <c:lblAlgn val="ctr"/>
        <c:lblOffset val="100"/>
        <c:noMultiLvlLbl val="0"/>
      </c:catAx>
      <c:valAx>
        <c:axId val="33200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2002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ATP</c:v>
                </c:pt>
                <c:pt idx="1">
                  <c:v>Commercial</c:v>
                </c:pt>
                <c:pt idx="2">
                  <c:v>Private</c:v>
                </c:pt>
                <c:pt idx="3">
                  <c:v>Student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170269</c:v>
                </c:pt>
                <c:pt idx="1">
                  <c:v>107915</c:v>
                </c:pt>
                <c:pt idx="2">
                  <c:v>170920</c:v>
                </c:pt>
                <c:pt idx="3">
                  <c:v>308345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19-4A48-8046-28CF9615BC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Non-USA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ATP</c:v>
                </c:pt>
                <c:pt idx="1">
                  <c:v>Commercial</c:v>
                </c:pt>
                <c:pt idx="2">
                  <c:v>Private</c:v>
                </c:pt>
                <c:pt idx="3">
                  <c:v>Student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15673</c:v>
                </c:pt>
                <c:pt idx="1">
                  <c:v>17569</c:v>
                </c:pt>
                <c:pt idx="2">
                  <c:v>13769</c:v>
                </c:pt>
                <c:pt idx="3">
                  <c:v>37723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19-4A48-8046-28CF9615B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2002175"/>
        <c:axId val="332001343"/>
      </c:barChart>
      <c:catAx>
        <c:axId val="332002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2001343"/>
        <c:crosses val="autoZero"/>
        <c:auto val="1"/>
        <c:lblAlgn val="ctr"/>
        <c:lblOffset val="100"/>
        <c:noMultiLvlLbl val="0"/>
      </c:catAx>
      <c:valAx>
        <c:axId val="33200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2002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Graduate</c:v>
                </c:pt>
                <c:pt idx="1">
                  <c:v>Senior</c:v>
                </c:pt>
                <c:pt idx="2">
                  <c:v>Junior</c:v>
                </c:pt>
                <c:pt idx="3">
                  <c:v>Sophomore</c:v>
                </c:pt>
                <c:pt idx="4">
                  <c:v>Freshman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19-4197-965F-2EEC8CFE32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3163520"/>
        <c:axId val="46756352"/>
      </c:barChart>
      <c:catAx>
        <c:axId val="531635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46756352"/>
        <c:crosses val="autoZero"/>
        <c:auto val="1"/>
        <c:lblAlgn val="ctr"/>
        <c:lblOffset val="100"/>
        <c:noMultiLvlLbl val="0"/>
      </c:catAx>
      <c:valAx>
        <c:axId val="4675635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31635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6BB02-DDDC-4C92-8DCA-97C0A0FA38DB}" type="datetimeFigureOut">
              <a:rPr lang="en-US" smtClean="0"/>
              <a:t>10/1/2025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FE09C-6A67-467E-AC11-B6883D23A3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07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01630-77FE-4CDE-8EB2-1199DD1D3BD3}" type="datetimeFigureOut">
              <a:rPr lang="en-US" smtClean="0"/>
              <a:t>10/1/2025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7FC45-6F6D-4B0C-9841-DC9E2880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257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0044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790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353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Assumed that there would be a downturn in professional flying due to the hiring pause of 2024/2025. </a:t>
            </a:r>
          </a:p>
        </p:txBody>
      </p:sp>
    </p:spTree>
    <p:extLst>
      <p:ext uri="{BB962C8B-B14F-4D97-AF65-F5344CB8AC3E}">
        <p14:creationId xmlns:p14="http://schemas.microsoft.com/office/powerpoint/2010/main" val="1448890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lot more Freshmen responded this time and less seniors and recent grads (CFIs).</a:t>
            </a:r>
          </a:p>
        </p:txBody>
      </p:sp>
    </p:spTree>
    <p:extLst>
      <p:ext uri="{BB962C8B-B14F-4D97-AF65-F5344CB8AC3E}">
        <p14:creationId xmlns:p14="http://schemas.microsoft.com/office/powerpoint/2010/main" val="39151752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Updated 9/25/25. Not all students are decided on their career choice and we allowed them to rate each career on how well it fit with their long-term career goal. Percentages of total are as follows: does not fit, somewhat fits, fits completely</a:t>
            </a:r>
          </a:p>
          <a:p>
            <a:r>
              <a:rPr lang="en-US" dirty="0"/>
              <a:t>Airline Pilot (Major Airlines): 72% (down 1% from last time)</a:t>
            </a:r>
          </a:p>
          <a:p>
            <a:r>
              <a:rPr lang="en-US" dirty="0"/>
              <a:t>Air Cargo Pilot (Legacy): 30%</a:t>
            </a:r>
          </a:p>
          <a:p>
            <a:r>
              <a:rPr lang="en-US" dirty="0"/>
              <a:t>Corporate Pilot: 30% (up 16% from last time)</a:t>
            </a:r>
          </a:p>
          <a:p>
            <a:r>
              <a:rPr lang="en-US" dirty="0"/>
              <a:t>Fractional Pilot: 15% (up 12% from last time)</a:t>
            </a:r>
          </a:p>
          <a:p>
            <a:r>
              <a:rPr lang="en-US" dirty="0"/>
              <a:t>Military Pilot: 11% (down 2% from last time)</a:t>
            </a:r>
          </a:p>
          <a:p>
            <a:r>
              <a:rPr lang="en-US" dirty="0"/>
              <a:t>Spray Pilot: 9.5% (new since last time)</a:t>
            </a:r>
          </a:p>
          <a:p>
            <a:r>
              <a:rPr lang="en-US" dirty="0"/>
              <a:t>Professional CFI: 9.5% (down 3.5% from last time)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439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F8EA9-7D69-DF6D-BD41-A4D7618D5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9DD5BC-20F4-7923-FE01-CD6E0AD71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261F66-2DB0-2F81-1631-7888BC3B5E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higher the value, the better the perception of the career opportunities (4 = excellent, 0 = poor) Five-point answer scale</a:t>
            </a:r>
          </a:p>
        </p:txBody>
      </p:sp>
    </p:spTree>
    <p:extLst>
      <p:ext uri="{BB962C8B-B14F-4D97-AF65-F5344CB8AC3E}">
        <p14:creationId xmlns:p14="http://schemas.microsoft.com/office/powerpoint/2010/main" val="23792603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Updated 9/25/25.  Percentage breakdown:		Not interested, some what interested, very interested</a:t>
            </a:r>
          </a:p>
          <a:p>
            <a:r>
              <a:rPr lang="en-US" dirty="0"/>
              <a:t>Regional Airline Pilot: 73%</a:t>
            </a:r>
          </a:p>
          <a:p>
            <a:r>
              <a:rPr lang="en-US" dirty="0"/>
              <a:t>Ultra Low Cost Pilot: 37%</a:t>
            </a:r>
          </a:p>
          <a:p>
            <a:r>
              <a:rPr lang="en-US" dirty="0"/>
              <a:t>CFI: 41%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Air Cargo Pilot: 30%</a:t>
            </a:r>
          </a:p>
          <a:p>
            <a:r>
              <a:rPr lang="en-US" dirty="0"/>
              <a:t>Corporate Pilot: 36%</a:t>
            </a:r>
          </a:p>
          <a:p>
            <a:r>
              <a:rPr lang="en-US" dirty="0"/>
              <a:t>Fractional Pilot: 23%</a:t>
            </a:r>
          </a:p>
          <a:p>
            <a:r>
              <a:rPr lang="en-US" dirty="0"/>
              <a:t>Spray Pilot: 17%</a:t>
            </a:r>
          </a:p>
          <a:p>
            <a:r>
              <a:rPr lang="en-US" dirty="0"/>
              <a:t>Military Pilot: 16%</a:t>
            </a:r>
          </a:p>
        </p:txBody>
      </p:sp>
    </p:spTree>
    <p:extLst>
      <p:ext uri="{BB962C8B-B14F-4D97-AF65-F5344CB8AC3E}">
        <p14:creationId xmlns:p14="http://schemas.microsoft.com/office/powerpoint/2010/main" val="31090124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5124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608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Updated 9/25/25 				disagree, neutral, agree	</a:t>
            </a:r>
          </a:p>
          <a:p>
            <a:r>
              <a:rPr lang="en-US" b="1" dirty="0"/>
              <a:t>Percentages (all are down significantly since last survey – students more discerning?) but the order or ranking is similar to 2017</a:t>
            </a:r>
            <a:endParaRPr lang="en-US" dirty="0"/>
          </a:p>
          <a:p>
            <a:r>
              <a:rPr lang="en-US" dirty="0"/>
              <a:t>Hourly Pay: 83% </a:t>
            </a:r>
          </a:p>
          <a:p>
            <a:r>
              <a:rPr lang="en-US" dirty="0"/>
              <a:t>Pay Incentives: 76%</a:t>
            </a:r>
          </a:p>
          <a:p>
            <a:r>
              <a:rPr lang="en-US" dirty="0"/>
              <a:t>Guaranteed Flow: 74% </a:t>
            </a:r>
          </a:p>
          <a:p>
            <a:r>
              <a:rPr lang="en-US" dirty="0"/>
              <a:t>Crew Base Locations: 73.5% </a:t>
            </a:r>
          </a:p>
          <a:p>
            <a:r>
              <a:rPr lang="en-US" dirty="0"/>
              <a:t>Good Safety Record: 71% </a:t>
            </a:r>
          </a:p>
          <a:p>
            <a:r>
              <a:rPr lang="en-US" dirty="0"/>
              <a:t>Pathway U to Major: 70% </a:t>
            </a:r>
          </a:p>
          <a:p>
            <a:r>
              <a:rPr lang="en-US" dirty="0"/>
              <a:t>Recommendation of Friend: 55% </a:t>
            </a:r>
          </a:p>
          <a:p>
            <a:r>
              <a:rPr lang="en-US" dirty="0"/>
              <a:t>Captain Upgrade Time: 60%</a:t>
            </a:r>
          </a:p>
          <a:p>
            <a:r>
              <a:rPr lang="en-US" dirty="0"/>
              <a:t>Active Recruitment: 51%</a:t>
            </a:r>
          </a:p>
          <a:p>
            <a:r>
              <a:rPr lang="en-US" dirty="0"/>
              <a:t>Pilot Union Contract: 44.5%</a:t>
            </a:r>
          </a:p>
          <a:p>
            <a:r>
              <a:rPr lang="en-US" dirty="0"/>
              <a:t>Type of Aircraft: 43%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143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5074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Updated 9/25/25. </a:t>
            </a:r>
          </a:p>
          <a:p>
            <a:r>
              <a:rPr lang="en-US" b="1" dirty="0"/>
              <a:t>Percentages				disagree, neutral, agree</a:t>
            </a:r>
          </a:p>
          <a:p>
            <a:r>
              <a:rPr lang="en-US" dirty="0"/>
              <a:t>Improve Skills: 61%</a:t>
            </a:r>
          </a:p>
          <a:p>
            <a:r>
              <a:rPr lang="en-US" dirty="0"/>
              <a:t>Improve Marketability: 61% </a:t>
            </a:r>
          </a:p>
          <a:p>
            <a:r>
              <a:rPr lang="en-US" dirty="0"/>
              <a:t>Prefer PIC: 59%</a:t>
            </a:r>
          </a:p>
          <a:p>
            <a:r>
              <a:rPr lang="en-US" dirty="0"/>
              <a:t>Anything But CFI: 51.5% (dropped more than others)</a:t>
            </a:r>
          </a:p>
          <a:p>
            <a:r>
              <a:rPr lang="en-US" dirty="0"/>
              <a:t>Easiest Path: 47.5%</a:t>
            </a:r>
          </a:p>
          <a:p>
            <a:r>
              <a:rPr lang="en-US" dirty="0"/>
              <a:t>Cargo Improve &gt; CFI: 28%</a:t>
            </a:r>
          </a:p>
          <a:p>
            <a:r>
              <a:rPr lang="en-US" dirty="0"/>
              <a:t>CFI Safer: 8%</a:t>
            </a:r>
          </a:p>
        </p:txBody>
      </p:sp>
    </p:spTree>
    <p:extLst>
      <p:ext uri="{BB962C8B-B14F-4D97-AF65-F5344CB8AC3E}">
        <p14:creationId xmlns:p14="http://schemas.microsoft.com/office/powerpoint/2010/main" val="27305690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1834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835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34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Declined by 8150 or 11.7%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162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Declined by 982 or 3.1%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732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Declined by 230 or 1.2% </a:t>
            </a:r>
          </a:p>
          <a:p>
            <a:endParaRPr lang="en-US" baseline="0" dirty="0"/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80872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Declined 1705 or 15.2%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077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+107 or .09%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011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Active CFIs continues</a:t>
            </a:r>
            <a:r>
              <a:rPr lang="en-US" baseline="0" dirty="0"/>
              <a:t> to grow a few hundred per year.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277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Total age continues to decrease, young populations finally impacting average age</a:t>
            </a:r>
          </a:p>
        </p:txBody>
      </p:sp>
    </p:spTree>
    <p:extLst>
      <p:ext uri="{BB962C8B-B14F-4D97-AF65-F5344CB8AC3E}">
        <p14:creationId xmlns:p14="http://schemas.microsoft.com/office/powerpoint/2010/main" val="147060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1828800"/>
            <a:ext cx="8534400" cy="838200"/>
          </a:xfrm>
        </p:spPr>
        <p:txBody>
          <a:bodyPr>
            <a:noAutofit/>
          </a:bodyPr>
          <a:lstStyle>
            <a:lvl1pPr>
              <a:defRPr sz="4600">
                <a:solidFill>
                  <a:srgbClr val="009A4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838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243" y="4813497"/>
            <a:ext cx="6976872" cy="88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53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200501" y="5010501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63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200501" y="5010501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863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1" y="6356350"/>
            <a:ext cx="2514600" cy="365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70" y="6386716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2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70" y="6386716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85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70" y="6386716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615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70" y="6386716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53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70" y="6386716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41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70" y="6386716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72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70" y="6386716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26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770" y="6386716"/>
            <a:ext cx="2926080" cy="37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30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UND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844B7-AF15-4D3C-9296-B7EB6D32D6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852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Kent.lovelace@und.edu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hayne.daku@und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RACCA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Charting the Course for Tomorrow’s Aviation Leaders; UND’s Student Career Aspirations Study</a:t>
            </a:r>
            <a:r>
              <a:rPr lang="en-US" dirty="0"/>
              <a:t> </a:t>
            </a:r>
            <a:endParaRPr lang="en-US" sz="3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203007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US vs. Non-US FAA Certificated Pilots as of December 31, 2021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0975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2735270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US vs. Non-US FAA Certificated Pilots as of December 31, 2024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4722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1473751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SEPTEMBER 2025 Career Aspirations Survey of UND Aviation Students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EFAA2434-CDF5-F815-7DFD-12DDF3D659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3024076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Survey Participants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525963"/>
          </a:xfrm>
        </p:spPr>
        <p:txBody>
          <a:bodyPr/>
          <a:lstStyle/>
          <a:p>
            <a:r>
              <a:rPr lang="en-US" dirty="0"/>
              <a:t>Demographics (n=253)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Content Placeholder 1"/>
          <p:cNvGraphicFramePr>
            <a:graphicFrameLocks noGrp="1"/>
          </p:cNvGraphicFramePr>
          <p:nvPr>
            <p:ph sz="half" idx="2"/>
          </p:nvPr>
        </p:nvGraphicFramePr>
        <p:xfrm>
          <a:off x="2362200" y="2057400"/>
          <a:ext cx="6324600" cy="406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844B7-AF15-4D3C-9296-B7EB6D32D644}" type="slidenum">
              <a:rPr lang="en-US" smtClean="0"/>
              <a:t>13</a:t>
            </a:fld>
            <a:endParaRPr lang="en-US" dirty="0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1DA1276D-5C96-7F10-00D2-73DD20E7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1889582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122E4-9D63-4924-B5B3-DF3D2AED5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4D4D4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of the following fits your long-term career goal when you began your flight training?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32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A94718F-5D20-40EB-A0D6-A8902B0A71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9506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5C523FA3-04FB-F041-EDF0-D11E625D0F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2997545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0A0D9-2E2B-9871-2095-3AD040252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F2779-F650-36D5-E97E-681CAFAC9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Rate your perception of current employment opportunities</a:t>
            </a:r>
            <a:b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EAB40-C2B2-B81B-67FB-AF2AC6057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4813"/>
            <a:ext cx="8229600" cy="44513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15D18-8F8B-752A-2883-72025F194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1FB45059-9C43-21C0-9171-CD35A69FF89F}"/>
              </a:ext>
            </a:extLst>
          </p:cNvPr>
          <p:cNvGraphicFramePr>
            <a:graphicFrameLocks/>
          </p:cNvGraphicFramePr>
          <p:nvPr/>
        </p:nvGraphicFramePr>
        <p:xfrm>
          <a:off x="609600" y="17526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78905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122E4-9D63-4924-B5B3-DF3D2AED5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600" b="1" dirty="0">
                <a:solidFill>
                  <a:srgbClr val="4D4D4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Indicate your interest in the following to gain the experience required to reach your long-term career goal.</a:t>
            </a:r>
            <a:endParaRPr lang="en-US" sz="26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A94718F-5D20-40EB-A0D6-A8902B0A71C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D323417B-9CE1-3971-8AA9-F2E913612E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2719391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8EB73-5C31-4E37-AAA4-8BF602FF7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If your career aspirations have changed since you began your flight training, why have career goals changed?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9C16D-26F4-4BFB-9E8B-B159D21F9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Very few indicated their original career choice has changed.</a:t>
            </a:r>
          </a:p>
          <a:p>
            <a:r>
              <a:rPr lang="en-US" dirty="0"/>
              <a:t>Those that did said</a:t>
            </a:r>
          </a:p>
          <a:p>
            <a:pPr lvl="1"/>
            <a:r>
              <a:rPr lang="en-US" dirty="0"/>
              <a:t>Flight training too difficult</a:t>
            </a:r>
          </a:p>
          <a:p>
            <a:pPr lvl="1"/>
            <a:r>
              <a:rPr lang="en-US" dirty="0"/>
              <a:t>Awareness of other career opportunities</a:t>
            </a:r>
          </a:p>
          <a:p>
            <a:pPr lvl="1"/>
            <a:r>
              <a:rPr lang="en-US" dirty="0"/>
              <a:t>FAA medical issues</a:t>
            </a:r>
          </a:p>
          <a:p>
            <a:pPr lvl="1"/>
            <a:r>
              <a:rPr lang="en-US" dirty="0"/>
              <a:t>Slowing airline hiring</a:t>
            </a:r>
          </a:p>
          <a:p>
            <a:pPr lvl="1"/>
            <a:r>
              <a:rPr lang="en-US" dirty="0"/>
              <a:t>Costs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A48B4-5319-480E-8579-CA34CD32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3905985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EC195-4FB5-477A-8BCB-E5D1FBACE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Goal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E6811-70CD-415D-8459-977B6F1F2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There’s been a marked increase in number of students considering corporate/fractional pilot careers.</a:t>
            </a:r>
          </a:p>
          <a:p>
            <a:r>
              <a:rPr lang="en-US" dirty="0"/>
              <a:t>Cargo careers continue to be slightly higher than previous surveys</a:t>
            </a:r>
          </a:p>
          <a:p>
            <a:r>
              <a:rPr lang="en-US" dirty="0"/>
              <a:t>Students become far more aware of the varying career opportunities the longer they spend at UND</a:t>
            </a:r>
          </a:p>
          <a:p>
            <a:r>
              <a:rPr lang="en-US" dirty="0"/>
              <a:t>Changes from career plan are a result of: medical, cost, decrease demand for airline pilots, flight training challenges</a:t>
            </a:r>
          </a:p>
        </p:txBody>
      </p:sp>
      <p:sp>
        <p:nvSpPr>
          <p:cNvPr id="5" name="Date Placeholder 5">
            <a:extLst>
              <a:ext uri="{FF2B5EF4-FFF2-40B4-BE49-F238E27FC236}">
                <a16:creationId xmlns:a16="http://schemas.microsoft.com/office/drawing/2014/main" id="{824BA392-C230-396F-FD49-041D4669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34898959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122E4-9D63-4924-B5B3-DF3D2AED5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4D4D4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would choose to work for a particular company because of:</a:t>
            </a:r>
            <a:endParaRPr lang="en-US" sz="32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A94718F-5D20-40EB-A0D6-A8902B0A71C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196A11FD-CECD-89BA-E767-2B780D8A1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198897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4525963"/>
          </a:xfrm>
        </p:spPr>
        <p:txBody>
          <a:bodyPr/>
          <a:lstStyle/>
          <a:p>
            <a:r>
              <a:rPr lang="en-US" dirty="0"/>
              <a:t>Pilot certification trends though 2024</a:t>
            </a:r>
          </a:p>
          <a:p>
            <a:r>
              <a:rPr lang="en-US" dirty="0"/>
              <a:t>Career Aspirations Survey Results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40797473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122E4-9D63-4924-B5B3-DF3D2AED5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4D4D4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Indicate your level of agreement with following statements regarding regional cargo carriers</a:t>
            </a:r>
            <a:endParaRPr lang="en-US" sz="32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A94718F-5D20-40EB-A0D6-A8902B0A71C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8A9DAC9C-05FB-A47A-5A41-F1BF2434E5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3025128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FF555-11F4-47FB-BA0E-13C7AB66A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2107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/>
              <a:t>What is the single most effective action that a company can take to recruit you as a pilot?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3C0AA-70FA-4DA7-9D35-4744FB101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Engagement and communications (campus visits, honesty, mentorship) (60)</a:t>
            </a:r>
          </a:p>
          <a:p>
            <a:r>
              <a:rPr lang="en-US" dirty="0"/>
              <a:t>Guaranteed track/pathway program (34)</a:t>
            </a:r>
          </a:p>
          <a:p>
            <a:r>
              <a:rPr lang="en-US" dirty="0"/>
              <a:t>Pay and benefits(32)</a:t>
            </a:r>
          </a:p>
          <a:p>
            <a:r>
              <a:rPr lang="en-US" dirty="0"/>
              <a:t>Company reputation –safety, retention, positive culture (20)</a:t>
            </a:r>
          </a:p>
          <a:p>
            <a:r>
              <a:rPr lang="en-US" dirty="0"/>
              <a:t>Hire me (20)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94FCB-7822-462F-BAA1-F3B1E9D81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1679505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EC195-4FB5-477A-8BCB-E5D1FBACE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E6811-70CD-415D-8459-977B6F1F2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Career aspirations have not changed much compared to earlier surveys</a:t>
            </a:r>
          </a:p>
          <a:p>
            <a:r>
              <a:rPr lang="en-US" dirty="0"/>
              <a:t>Large numbers of students aspire to be a an airline pilot</a:t>
            </a:r>
          </a:p>
          <a:p>
            <a:r>
              <a:rPr lang="en-US" dirty="0"/>
              <a:t>Interest in corporate and fractional career choices have increased.</a:t>
            </a:r>
          </a:p>
          <a:p>
            <a:r>
              <a:rPr lang="en-US" dirty="0"/>
              <a:t>Making direct/human connection with students while in school very important in recruiting</a:t>
            </a:r>
          </a:p>
          <a:p>
            <a:r>
              <a:rPr lang="en-US" dirty="0"/>
              <a:t>Pathway programs are still valued by students in deciding what company to work for.</a:t>
            </a:r>
          </a:p>
          <a:p>
            <a:endParaRPr lang="en-US" dirty="0"/>
          </a:p>
        </p:txBody>
      </p:sp>
      <p:sp>
        <p:nvSpPr>
          <p:cNvPr id="5" name="Date Placeholder 5">
            <a:extLst>
              <a:ext uri="{FF2B5EF4-FFF2-40B4-BE49-F238E27FC236}">
                <a16:creationId xmlns:a16="http://schemas.microsoft.com/office/drawing/2014/main" id="{88740012-2ED9-AB43-EB73-FBA74A9CE9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14052669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1752600"/>
          </a:xfrm>
        </p:spPr>
        <p:txBody>
          <a:bodyPr>
            <a:normAutofit fontScale="32500" lnSpcReduction="20000"/>
          </a:bodyPr>
          <a:lstStyle/>
          <a:p>
            <a:r>
              <a:rPr lang="en-US" sz="7400" dirty="0"/>
              <a:t>Kent Lovelace</a:t>
            </a:r>
          </a:p>
          <a:p>
            <a:r>
              <a:rPr lang="en-US" sz="7400" dirty="0">
                <a:hlinkClick r:id="rId3"/>
              </a:rPr>
              <a:t>kent.lovelace@und.edu</a:t>
            </a:r>
            <a:r>
              <a:rPr lang="en-US" sz="7400" dirty="0"/>
              <a:t> </a:t>
            </a:r>
          </a:p>
          <a:p>
            <a:r>
              <a:rPr lang="en-US" sz="7400" dirty="0"/>
              <a:t>Shayne Daku</a:t>
            </a:r>
          </a:p>
          <a:p>
            <a:r>
              <a:rPr lang="en-US" sz="7400" dirty="0">
                <a:hlinkClick r:id="rId4"/>
              </a:rPr>
              <a:t>shayne.daku@und.edu</a:t>
            </a:r>
            <a:r>
              <a:rPr lang="en-US" sz="7400" dirty="0"/>
              <a:t> 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2001915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Annual Student Certificates Issued</a:t>
            </a:r>
            <a:br>
              <a:rPr lang="en-US" dirty="0"/>
            </a:br>
            <a:r>
              <a:rPr lang="en-US" sz="2400" dirty="0"/>
              <a:t>(FAA Civil Airmen Statistics Table 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91600" cy="490696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18569"/>
              </p:ext>
            </p:extLst>
          </p:nvPr>
        </p:nvGraphicFramePr>
        <p:xfrm>
          <a:off x="228600" y="1646237"/>
          <a:ext cx="8458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3535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Annual Private Certificates Issued</a:t>
            </a:r>
            <a:br>
              <a:rPr lang="en-US" dirty="0"/>
            </a:br>
            <a:r>
              <a:rPr lang="en-US" sz="2700" dirty="0"/>
              <a:t>(FAA Civil Airmen Statistics Table 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91600" cy="490696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681307"/>
              </p:ext>
            </p:extLst>
          </p:nvPr>
        </p:nvGraphicFramePr>
        <p:xfrm>
          <a:off x="228600" y="1600200"/>
          <a:ext cx="8458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72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Annual Commercial Certificates Issued</a:t>
            </a:r>
            <a:br>
              <a:rPr lang="en-US" dirty="0"/>
            </a:br>
            <a:r>
              <a:rPr lang="en-US" sz="2700" dirty="0"/>
              <a:t>(FAA Civil Airmen Statistics Table 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91600" cy="490696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24914"/>
              </p:ext>
            </p:extLst>
          </p:nvPr>
        </p:nvGraphicFramePr>
        <p:xfrm>
          <a:off x="228600" y="1600200"/>
          <a:ext cx="8458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6080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Annual ATP Certificates Issued</a:t>
            </a:r>
            <a:br>
              <a:rPr lang="en-US" dirty="0"/>
            </a:br>
            <a:r>
              <a:rPr lang="en-US" sz="2700" dirty="0"/>
              <a:t>(FAA Civil Airmen Statistics Table 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91600" cy="490696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083879"/>
              </p:ext>
            </p:extLst>
          </p:nvPr>
        </p:nvGraphicFramePr>
        <p:xfrm>
          <a:off x="228600" y="1600200"/>
          <a:ext cx="8458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4044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Annual CFI Certificates Issued</a:t>
            </a:r>
            <a:br>
              <a:rPr lang="en-US" dirty="0"/>
            </a:br>
            <a:r>
              <a:rPr lang="en-US" sz="2700" dirty="0"/>
              <a:t>(FAA Civil Airmen Statistics Table 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91600" cy="490696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07386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4758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Total vs. Active CFI’s </a:t>
            </a:r>
            <a:r>
              <a:rPr lang="en-US" sz="2700" dirty="0"/>
              <a:t>(at least I recommendation)</a:t>
            </a:r>
            <a:r>
              <a:rPr lang="en-US" dirty="0"/>
              <a:t> 2021/2022/2023/2024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19517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</p:spTree>
    <p:extLst>
      <p:ext uri="{BB962C8B-B14F-4D97-AF65-F5344CB8AC3E}">
        <p14:creationId xmlns:p14="http://schemas.microsoft.com/office/powerpoint/2010/main" val="3922239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Pilot Population </a:t>
            </a:r>
            <a:r>
              <a:rPr lang="en-US" sz="1400" dirty="0"/>
              <a:t>(FAA Civil Airmen Statistics Table 13) </a:t>
            </a:r>
            <a:br>
              <a:rPr lang="en-US" sz="1400" dirty="0"/>
            </a:br>
            <a:r>
              <a:rPr lang="en-US" sz="2000" dirty="0"/>
              <a:t>Pilot populations finally see some decreasing ages in certain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91600" cy="490696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Copyright UND 2025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F95EDC-014B-494F-A1CE-C014BDF655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587" y="1136650"/>
            <a:ext cx="5838825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065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5462</TotalTime>
  <Words>1053</Words>
  <Application>Microsoft Office PowerPoint</Application>
  <PresentationFormat>On-screen Show (4:3)</PresentationFormat>
  <Paragraphs>140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RACCA Charting the Course for Tomorrow’s Aviation Leaders; UND’s Student Career Aspirations Study </vt:lpstr>
      <vt:lpstr>Agenda</vt:lpstr>
      <vt:lpstr>Annual Student Certificates Issued (FAA Civil Airmen Statistics Table 17)</vt:lpstr>
      <vt:lpstr>Annual Private Certificates Issued (FAA Civil Airmen Statistics Table 17)</vt:lpstr>
      <vt:lpstr>Annual Commercial Certificates Issued (FAA Civil Airmen Statistics Table 17)</vt:lpstr>
      <vt:lpstr>Annual ATP Certificates Issued (FAA Civil Airmen Statistics Table 17)</vt:lpstr>
      <vt:lpstr>Annual CFI Certificates Issued (FAA Civil Airmen Statistics Table 17)</vt:lpstr>
      <vt:lpstr>Total vs. Active CFI’s (at least I recommendation) 2021/2022/2023/2024</vt:lpstr>
      <vt:lpstr>Pilot Population (FAA Civil Airmen Statistics Table 13)  Pilot populations finally see some decreasing ages in certain categories</vt:lpstr>
      <vt:lpstr>US vs. Non-US FAA Certificated Pilots as of December 31, 2021</vt:lpstr>
      <vt:lpstr>US vs. Non-US FAA Certificated Pilots as of December 31, 2024</vt:lpstr>
      <vt:lpstr>SEPTEMBER 2025 Career Aspirations Survey of UND Aviation Students </vt:lpstr>
      <vt:lpstr>Survey Participants</vt:lpstr>
      <vt:lpstr>Which of the following fits your long-term career goal when you began your flight training? </vt:lpstr>
      <vt:lpstr>Rate your perception of current employment opportunities </vt:lpstr>
      <vt:lpstr>Indicate your interest in the following to gain the experience required to reach your long-term career goal.</vt:lpstr>
      <vt:lpstr>If your career aspirations have changed since you began your flight training, why have career goals changed?</vt:lpstr>
      <vt:lpstr>Career Goal Conclusions</vt:lpstr>
      <vt:lpstr>I would choose to work for a particular company because of:</vt:lpstr>
      <vt:lpstr>Indicate your level of agreement with following statements regarding regional cargo carriers</vt:lpstr>
      <vt:lpstr>What is the single most effective action that a company can take to recruit you as a pilot?</vt:lpstr>
      <vt:lpstr>Overall Conclusions</vt:lpstr>
      <vt:lpstr>Thank you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</dc:creator>
  <cp:lastModifiedBy>Lovelace, Kent</cp:lastModifiedBy>
  <cp:revision>356</cp:revision>
  <cp:lastPrinted>2025-09-26T20:27:59Z</cp:lastPrinted>
  <dcterms:created xsi:type="dcterms:W3CDTF">2013-02-13T15:39:40Z</dcterms:created>
  <dcterms:modified xsi:type="dcterms:W3CDTF">2025-10-02T00:24:23Z</dcterms:modified>
</cp:coreProperties>
</file>